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Sora Medium"/>
      <p:regular r:id="rId15"/>
    </p:embeddedFont>
    <p:embeddedFont>
      <p:font typeface="Sora Medium"/>
      <p:regular r:id="rId16"/>
    </p:embeddedFont>
    <p:embeddedFont>
      <p:font typeface="Noto Sans TC"/>
      <p:regular r:id="rId17"/>
    </p:embeddedFont>
    <p:embeddedFont>
      <p:font typeface="Noto Sans TC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2975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Data-Driven Decisions: Order Analytics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9625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 business analytics, data-driven decision-making is key. The Order Analytics Dashboard offers a comprehensive view of business performance. It provides insights to enhance profitability and customer engagement.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0199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3C3838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602753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6003012"/>
            <a:ext cx="245971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by Aiyede Sunday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29682" y="669488"/>
            <a:ext cx="7019449" cy="485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Financial Snapshot: Sales and Profit</a:t>
            </a:r>
            <a:endParaRPr lang="en-US" sz="3050" dirty="0"/>
          </a:p>
        </p:txBody>
      </p:sp>
      <p:sp>
        <p:nvSpPr>
          <p:cNvPr id="4" name="Text 1"/>
          <p:cNvSpPr/>
          <p:nvPr/>
        </p:nvSpPr>
        <p:spPr>
          <a:xfrm>
            <a:off x="6029682" y="1464945"/>
            <a:ext cx="8057436" cy="512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4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$2.3M</a:t>
            </a:r>
            <a:endParaRPr lang="en-US" sz="4000" dirty="0"/>
          </a:p>
        </p:txBody>
      </p:sp>
      <p:sp>
        <p:nvSpPr>
          <p:cNvPr id="5" name="Text 2"/>
          <p:cNvSpPr/>
          <p:nvPr/>
        </p:nvSpPr>
        <p:spPr>
          <a:xfrm>
            <a:off x="9088160" y="2170986"/>
            <a:ext cx="1940481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Total Sales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029682" y="2956679"/>
            <a:ext cx="8057436" cy="512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4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$286.4K</a:t>
            </a:r>
            <a:endParaRPr lang="en-US" sz="4000" dirty="0"/>
          </a:p>
        </p:txBody>
      </p:sp>
      <p:sp>
        <p:nvSpPr>
          <p:cNvPr id="7" name="Text 4"/>
          <p:cNvSpPr/>
          <p:nvPr/>
        </p:nvSpPr>
        <p:spPr>
          <a:xfrm>
            <a:off x="9088160" y="3662720"/>
            <a:ext cx="1940481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Total Profit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029682" y="4448413"/>
            <a:ext cx="8057436" cy="512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4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10K</a:t>
            </a:r>
            <a:endParaRPr lang="en-US" sz="4000" dirty="0"/>
          </a:p>
        </p:txBody>
      </p:sp>
      <p:sp>
        <p:nvSpPr>
          <p:cNvPr id="9" name="Text 6"/>
          <p:cNvSpPr/>
          <p:nvPr/>
        </p:nvSpPr>
        <p:spPr>
          <a:xfrm>
            <a:off x="9088160" y="5154454"/>
            <a:ext cx="1940481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Orders Processed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029682" y="5940147"/>
            <a:ext cx="8057436" cy="512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4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793</a:t>
            </a:r>
            <a:endParaRPr lang="en-US" sz="4000" dirty="0"/>
          </a:p>
        </p:txBody>
      </p:sp>
      <p:sp>
        <p:nvSpPr>
          <p:cNvPr id="11" name="Text 8"/>
          <p:cNvSpPr/>
          <p:nvPr/>
        </p:nvSpPr>
        <p:spPr>
          <a:xfrm>
            <a:off x="9088160" y="6646188"/>
            <a:ext cx="1940481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Unique Customers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6029682" y="7063264"/>
            <a:ext cx="8057436" cy="496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dashboard shows a healthy business with nearly 10,000 orders. It reaches 793 customers across 49 states and three segments.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93777"/>
            <a:ext cx="80267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Regional Order Distribution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695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West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450675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12,000 orders (32.39%)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8695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East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450675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11,000 orders (28.04%)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8695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Central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450675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9,000 orders (23.18%)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8695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South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450675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6,000 orders (16.39%)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27280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West region dominates order volume. Other regions have growth potential.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89979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Order Distribution by Category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39602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Office Supplies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450675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23,000 orders (60.48%)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980033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9597628" y="27339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Furniture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597628" y="3224332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8,000 orders (21.2%)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743230" y="316956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1" name="Text 7"/>
          <p:cNvSpPr/>
          <p:nvPr/>
        </p:nvSpPr>
        <p:spPr>
          <a:xfrm>
            <a:off x="9597628" y="51864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Technology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597628" y="5676900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7,000 orders (18.32%)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743230" y="5205532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93790" y="69245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Office Supplies lead, suggesting a business-focused customer base. Furniture and Technology follow.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79496"/>
            <a:ext cx="71376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Customer Segmentation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28436"/>
            <a:ext cx="3664863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9552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Consumer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445669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20,000 orders (51.54%)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728436"/>
            <a:ext cx="3664863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29552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Corporate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445669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12,000 orders (30.65%)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26219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44890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Home Office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497943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7,000 orders (17.81%)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582429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Consumers are the largest segment. The Corporate segment is also substantial.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8669" y="611862"/>
            <a:ext cx="6188273" cy="695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Top Performing Cities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8669" y="1891189"/>
            <a:ext cx="500539" cy="500539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1501616" y="1891189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New York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501616" y="2372320"/>
            <a:ext cx="6863715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915 orders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78669" y="3200995"/>
            <a:ext cx="500539" cy="500539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1501616" y="3200995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Los Angeles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501616" y="3682127"/>
            <a:ext cx="6863715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747 orders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78669" y="4510802"/>
            <a:ext cx="500539" cy="500539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1501616" y="4510802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Philadelphia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501616" y="4991933"/>
            <a:ext cx="6863715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Significant Contribution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78669" y="5820608"/>
            <a:ext cx="500539" cy="500539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1501616" y="5820608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San Francisco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501616" y="6301740"/>
            <a:ext cx="6863715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Significant Contribution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78669" y="6908006"/>
            <a:ext cx="7586663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New York and Los Angeles are key urban centers driving sales. Other cities include Philadelphia, San Francisco, and Seattle.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379" y="758309"/>
            <a:ext cx="5353407" cy="669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Top Customers</a:t>
            </a:r>
            <a:endParaRPr lang="en-US" sz="4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79" y="1748552"/>
            <a:ext cx="1070610" cy="128480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41101" y="1962626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Tamara Chand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2141101" y="2425660"/>
            <a:ext cx="6253520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$9.0K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79" y="3033355"/>
            <a:ext cx="1070610" cy="128480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41101" y="3247430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Raymond Buch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2141101" y="3710464"/>
            <a:ext cx="6253520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$7.0K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79" y="4318159"/>
            <a:ext cx="1070610" cy="128480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41101" y="4532233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Sanjit Chand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2141101" y="4995267"/>
            <a:ext cx="6253520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$5.8K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379" y="5602962"/>
            <a:ext cx="1070610" cy="128480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41101" y="5817037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Hunter Lopez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2141101" y="6280071"/>
            <a:ext cx="6253520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$5.6K</a:t>
            </a:r>
            <a:endParaRPr lang="en-US" sz="1650" dirty="0"/>
          </a:p>
        </p:txBody>
      </p:sp>
      <p:sp>
        <p:nvSpPr>
          <p:cNvPr id="16" name="Text 9"/>
          <p:cNvSpPr/>
          <p:nvPr/>
        </p:nvSpPr>
        <p:spPr>
          <a:xfrm>
            <a:off x="749379" y="7128629"/>
            <a:ext cx="7645241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Understanding customer spending can help develop marketing strategies.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1279" y="558998"/>
            <a:ext cx="5990511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Sales Trends Over Time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939879" y="1498759"/>
            <a:ext cx="22860" cy="5292804"/>
          </a:xfrm>
          <a:prstGeom prst="roundRect">
            <a:avLst>
              <a:gd name="adj" fmla="val 133358"/>
            </a:avLst>
          </a:prstGeom>
          <a:solidFill>
            <a:srgbClr val="3F3F44"/>
          </a:solidFill>
          <a:ln/>
        </p:spPr>
      </p:sp>
      <p:sp>
        <p:nvSpPr>
          <p:cNvPr id="5" name="Shape 2"/>
          <p:cNvSpPr/>
          <p:nvPr/>
        </p:nvSpPr>
        <p:spPr>
          <a:xfrm>
            <a:off x="1145619" y="1944529"/>
            <a:ext cx="609600" cy="22860"/>
          </a:xfrm>
          <a:prstGeom prst="roundRect">
            <a:avLst>
              <a:gd name="adj" fmla="val 133358"/>
            </a:avLst>
          </a:prstGeom>
          <a:solidFill>
            <a:srgbClr val="3F3F44"/>
          </a:solidFill>
          <a:ln/>
        </p:spPr>
      </p:sp>
      <p:sp>
        <p:nvSpPr>
          <p:cNvPr id="6" name="Shape 3"/>
          <p:cNvSpPr/>
          <p:nvPr/>
        </p:nvSpPr>
        <p:spPr>
          <a:xfrm>
            <a:off x="711279" y="1727359"/>
            <a:ext cx="457200" cy="45720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7" name="Text 4"/>
          <p:cNvSpPr/>
          <p:nvPr/>
        </p:nvSpPr>
        <p:spPr>
          <a:xfrm>
            <a:off x="787479" y="1765459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956078" y="170187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2014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956078" y="2141339"/>
            <a:ext cx="6476643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7.6K orders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145619" y="3318510"/>
            <a:ext cx="609600" cy="22860"/>
          </a:xfrm>
          <a:prstGeom prst="roundRect">
            <a:avLst>
              <a:gd name="adj" fmla="val 133358"/>
            </a:avLst>
          </a:prstGeom>
          <a:solidFill>
            <a:srgbClr val="3F3F44"/>
          </a:solidFill>
          <a:ln/>
        </p:spPr>
      </p:sp>
      <p:sp>
        <p:nvSpPr>
          <p:cNvPr id="11" name="Shape 8"/>
          <p:cNvSpPr/>
          <p:nvPr/>
        </p:nvSpPr>
        <p:spPr>
          <a:xfrm>
            <a:off x="711279" y="3101340"/>
            <a:ext cx="457200" cy="45720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2" name="Text 9"/>
          <p:cNvSpPr/>
          <p:nvPr/>
        </p:nvSpPr>
        <p:spPr>
          <a:xfrm>
            <a:off x="787479" y="3139440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1956078" y="3075861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2015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1956078" y="3515320"/>
            <a:ext cx="6476643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Orders Increase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45619" y="4692491"/>
            <a:ext cx="609600" cy="22860"/>
          </a:xfrm>
          <a:prstGeom prst="roundRect">
            <a:avLst>
              <a:gd name="adj" fmla="val 133358"/>
            </a:avLst>
          </a:prstGeom>
          <a:solidFill>
            <a:srgbClr val="3F3F44"/>
          </a:solidFill>
          <a:ln/>
        </p:spPr>
      </p:sp>
      <p:sp>
        <p:nvSpPr>
          <p:cNvPr id="16" name="Shape 13"/>
          <p:cNvSpPr/>
          <p:nvPr/>
        </p:nvSpPr>
        <p:spPr>
          <a:xfrm>
            <a:off x="711279" y="4475321"/>
            <a:ext cx="457200" cy="45720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7" name="Text 14"/>
          <p:cNvSpPr/>
          <p:nvPr/>
        </p:nvSpPr>
        <p:spPr>
          <a:xfrm>
            <a:off x="787479" y="4513421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1956078" y="4449842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2016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1956078" y="4889302"/>
            <a:ext cx="6476643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Orders Increase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1145619" y="6066473"/>
            <a:ext cx="609600" cy="22860"/>
          </a:xfrm>
          <a:prstGeom prst="roundRect">
            <a:avLst>
              <a:gd name="adj" fmla="val 133358"/>
            </a:avLst>
          </a:prstGeom>
          <a:solidFill>
            <a:srgbClr val="3F3F44"/>
          </a:solidFill>
          <a:ln/>
        </p:spPr>
      </p:sp>
      <p:sp>
        <p:nvSpPr>
          <p:cNvPr id="21" name="Shape 18"/>
          <p:cNvSpPr/>
          <p:nvPr/>
        </p:nvSpPr>
        <p:spPr>
          <a:xfrm>
            <a:off x="711279" y="5849303"/>
            <a:ext cx="457200" cy="45720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22" name="Text 19"/>
          <p:cNvSpPr/>
          <p:nvPr/>
        </p:nvSpPr>
        <p:spPr>
          <a:xfrm>
            <a:off x="787479" y="5887403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400" dirty="0"/>
          </a:p>
        </p:txBody>
      </p:sp>
      <p:sp>
        <p:nvSpPr>
          <p:cNvPr id="23" name="Text 20"/>
          <p:cNvSpPr/>
          <p:nvPr/>
        </p:nvSpPr>
        <p:spPr>
          <a:xfrm>
            <a:off x="1956078" y="5823823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2017</a:t>
            </a:r>
            <a:endParaRPr lang="en-US" sz="2000" dirty="0"/>
          </a:p>
        </p:txBody>
      </p:sp>
      <p:sp>
        <p:nvSpPr>
          <p:cNvPr id="24" name="Text 21"/>
          <p:cNvSpPr/>
          <p:nvPr/>
        </p:nvSpPr>
        <p:spPr>
          <a:xfrm>
            <a:off x="1956078" y="6263283"/>
            <a:ext cx="6476643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12.5K orders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711279" y="7020163"/>
            <a:ext cx="77214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Consistent growth with peaks in October and December. Seasonal demand allows businesses to optimize inventory.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2025-03-28T19:12:18Z</dcterms:created>
  <dcterms:modified xsi:type="dcterms:W3CDTF">2025-03-28T19:12:18Z</dcterms:modified>
</cp:coreProperties>
</file>